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15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16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6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164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16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16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C889C14-0601-4BDA-A4A1-BD8DDE2D25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6E5A40-A811-4587-81AE-C059094813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0460A-B9A6-4BFD-82F7-5DA3AA3C97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87528-C8A9-49F1-9408-8F82E5EE4E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163262-8143-4B75-B622-7A55606B60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6D60F1-F81A-4BE4-9EC0-E1D1341215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431BEE-213D-4F79-9F2F-5C62D7D471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93973-310F-4A64-AFF3-0D9083F7B2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FCC04-EF13-4BB9-A927-E16B6FC364A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CAD41-DEB8-44BC-8924-7030AEC992F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39A0F-6E48-41D6-B16B-5ADA058797C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13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413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4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414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414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498D4FD-5CA2-453A-96D7-905AAF8B97B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2.doc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3.doc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4.doc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1.doc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50825" y="836613"/>
            <a:ext cx="8713788" cy="502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/>
              <a:t>Тема:</a:t>
            </a:r>
            <a:r>
              <a:rPr lang="ru-RU" sz="2400"/>
              <a:t> </a:t>
            </a:r>
            <a:r>
              <a:rPr lang="ru-RU" sz="2400" b="1"/>
              <a:t>Статистика изучения трудового потенциала</a:t>
            </a:r>
            <a:endParaRPr lang="ru-RU" sz="2400" i="1"/>
          </a:p>
          <a:p>
            <a:pPr algn="ctr">
              <a:lnSpc>
                <a:spcPct val="150000"/>
              </a:lnSpc>
            </a:pPr>
            <a:r>
              <a:rPr lang="ru-RU" sz="2400" i="1"/>
              <a:t>План</a:t>
            </a:r>
          </a:p>
          <a:p>
            <a:pPr>
              <a:lnSpc>
                <a:spcPct val="150000"/>
              </a:lnSpc>
            </a:pPr>
            <a:r>
              <a:rPr lang="ru-RU" sz="2400" i="1"/>
              <a:t>1. Задачи статистики трудовых ресурсов</a:t>
            </a:r>
          </a:p>
          <a:p>
            <a:pPr>
              <a:lnSpc>
                <a:spcPct val="150000"/>
              </a:lnSpc>
            </a:pPr>
            <a:r>
              <a:rPr lang="ru-RU" sz="2400" i="1"/>
              <a:t>2. Трудовые ресурсы, экономически активное население и методы их исчисления</a:t>
            </a:r>
          </a:p>
          <a:p>
            <a:pPr>
              <a:lnSpc>
                <a:spcPct val="150000"/>
              </a:lnSpc>
            </a:pPr>
            <a:r>
              <a:rPr lang="ru-RU" sz="2400" i="1"/>
              <a:t>3. Система показателей статистики трудовых ресурсов</a:t>
            </a:r>
          </a:p>
          <a:p>
            <a:pPr>
              <a:lnSpc>
                <a:spcPct val="150000"/>
              </a:lnSpc>
            </a:pPr>
            <a:r>
              <a:rPr lang="ru-RU" sz="2400" i="1"/>
              <a:t>4. Методы расчетов перспективной численности трудовых ресурсов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748464" y="6525022"/>
            <a:ext cx="395288" cy="360362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250825" y="485775"/>
            <a:ext cx="8642350" cy="575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110000"/>
              </a:spcBef>
            </a:pPr>
            <a:r>
              <a:rPr lang="ru-RU" sz="2400" b="1" i="1"/>
              <a:t>Обычно активное население</a:t>
            </a:r>
            <a:r>
              <a:rPr lang="ru-RU" sz="2400" i="1"/>
              <a:t> </a:t>
            </a:r>
            <a:r>
              <a:rPr lang="ru-RU" sz="2400"/>
              <a:t>включает всех лиц старше определенного возраста (в российской статистике - от 16 лет), которые большее число недель или дней в течение продолжительного периода (например, предыдущего года) были занятыми или безработными. </a:t>
            </a:r>
            <a:endParaRPr lang="ru-RU" sz="2400" b="1" i="1"/>
          </a:p>
          <a:p>
            <a:pPr algn="just">
              <a:lnSpc>
                <a:spcPct val="120000"/>
              </a:lnSpc>
              <a:spcBef>
                <a:spcPct val="110000"/>
              </a:spcBef>
            </a:pPr>
            <a:r>
              <a:rPr lang="ru-RU" sz="2400" b="1" i="1"/>
              <a:t>Население, активное в данный момент </a:t>
            </a:r>
            <a:r>
              <a:rPr lang="ru-RU" sz="2400"/>
              <a:t>включает всех лиц, удовлетворяющих требованиям для отнесения их к числу занятых или безработных. Это население учитывается применительно к краткому отчетному периоду (например, неделя или день). Численность экономически активного населения измеряется по отношению к обследуемому периоду.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604448" y="6525022"/>
            <a:ext cx="539304" cy="332978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10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250825" y="115888"/>
            <a:ext cx="8642350" cy="663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35000"/>
              </a:spcBef>
            </a:pPr>
            <a:r>
              <a:rPr lang="ru-RU" sz="2400" b="1" i="1"/>
              <a:t>Экономически неактивное население </a:t>
            </a:r>
            <a:r>
              <a:rPr lang="ru-RU" sz="2400"/>
              <a:t>- это население, которое не входит в состав активного, включая лиц, моложе возраста, установленного для исчисления экономически активного населения (в России - моложе 16 лет). </a:t>
            </a:r>
          </a:p>
          <a:p>
            <a:pPr algn="just">
              <a:lnSpc>
                <a:spcPct val="90000"/>
              </a:lnSpc>
              <a:spcBef>
                <a:spcPct val="35000"/>
              </a:spcBef>
            </a:pPr>
            <a:r>
              <a:rPr lang="ru-RU" sz="2400"/>
              <a:t>Величина экономически неактивного населения измеряется по отношению к обследуемому периоду и включает следующие категории: </a:t>
            </a:r>
          </a:p>
          <a:p>
            <a:pPr algn="just">
              <a:lnSpc>
                <a:spcPct val="90000"/>
              </a:lnSpc>
              <a:spcBef>
                <a:spcPct val="35000"/>
              </a:spcBef>
            </a:pPr>
            <a:r>
              <a:rPr lang="ru-RU" sz="2400"/>
              <a:t>а) учащиеся и студенты, слушатели и курсанты, посещающие дневные учебные заведения (включая дневную аспирантуру и докторантуру); </a:t>
            </a:r>
          </a:p>
          <a:p>
            <a:pPr algn="just">
              <a:lnSpc>
                <a:spcPct val="90000"/>
              </a:lnSpc>
              <a:spcBef>
                <a:spcPct val="35000"/>
              </a:spcBef>
            </a:pPr>
            <a:r>
              <a:rPr lang="ru-RU" sz="2400"/>
              <a:t>б) лица, получающие пенсию на льготных условиях, а также получающие пенсии по случаю потери кормильца или при достижении ими пенсионного возраста.</a:t>
            </a:r>
          </a:p>
          <a:p>
            <a:pPr algn="just">
              <a:lnSpc>
                <a:spcPct val="90000"/>
              </a:lnSpc>
              <a:spcBef>
                <a:spcPct val="35000"/>
              </a:spcBef>
            </a:pPr>
            <a:r>
              <a:rPr lang="ru-RU" sz="2400" b="1" i="1"/>
              <a:t>Уровень экономической активности населения </a:t>
            </a:r>
            <a:r>
              <a:rPr lang="ru-RU" sz="2400"/>
              <a:t>- доля численности экономически активного населения в общей численности населения соответствующей возрастной группы. </a:t>
            </a:r>
            <a:r>
              <a:rPr lang="ru-RU" sz="3200"/>
              <a:t>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604448" y="6525022"/>
            <a:ext cx="539304" cy="332978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11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79388" y="482600"/>
            <a:ext cx="8713787" cy="568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75000"/>
              </a:spcBef>
            </a:pPr>
            <a:r>
              <a:rPr lang="ru-RU" sz="2400"/>
              <a:t>Система показателей статистики трудовых ресурсов включает абсолютные и относительные, моментные и интервальные показатели.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</a:pPr>
            <a:r>
              <a:rPr lang="ru-RU" sz="2400"/>
              <a:t>Она состоит из следующих подсистем: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  <a:buFont typeface="Wingdings" pitchFamily="2" charset="2"/>
              <a:buChar char="Ø"/>
            </a:pPr>
            <a:r>
              <a:rPr lang="ru-RU" sz="2400"/>
              <a:t>показатели численности и состава;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  <a:buFont typeface="Wingdings" pitchFamily="2" charset="2"/>
              <a:buChar char="Ø"/>
            </a:pPr>
            <a:r>
              <a:rPr lang="ru-RU" sz="2400"/>
              <a:t>показатели воспроизводства;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  <a:buFont typeface="Wingdings" pitchFamily="2" charset="2"/>
              <a:buChar char="Ø"/>
            </a:pPr>
            <a:r>
              <a:rPr lang="ru-RU" sz="2400"/>
              <a:t>показатели естественного движения;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  <a:buFont typeface="Wingdings" pitchFamily="2" charset="2"/>
              <a:buChar char="Ø"/>
            </a:pPr>
            <a:r>
              <a:rPr lang="ru-RU" sz="2400"/>
              <a:t>показатели механического движения; 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  <a:buFont typeface="Wingdings" pitchFamily="2" charset="2"/>
              <a:buChar char="Ø"/>
            </a:pPr>
            <a:r>
              <a:rPr lang="ru-RU" sz="2400"/>
              <a:t>показатели занятости и безработицы и др.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604448" y="6525022"/>
            <a:ext cx="539304" cy="332978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12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50825" y="1236663"/>
            <a:ext cx="8675688" cy="384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110000"/>
              </a:spcBef>
            </a:pPr>
            <a:r>
              <a:rPr lang="ru-RU" sz="2400"/>
              <a:t>В случаях когда имеются данные только на начало и конец отчетного периода (например, года), среднюю численность трудовых ресурсов (</a:t>
            </a:r>
            <a:r>
              <a:rPr lang="ru-RU" sz="2400" b="1"/>
              <a:t>Т</a:t>
            </a:r>
            <a:r>
              <a:rPr lang="ru-RU" sz="2400"/>
              <a:t>) и экономически активного населения за этот период исчисляют по формуле средней арифметической, т.е. как полусумму численности на начало (</a:t>
            </a:r>
            <a:r>
              <a:rPr lang="ru-RU" sz="2400" b="1"/>
              <a:t>Т</a:t>
            </a:r>
            <a:r>
              <a:rPr lang="ru-RU" sz="1600" b="1"/>
              <a:t>нг</a:t>
            </a:r>
            <a:r>
              <a:rPr lang="ru-RU" sz="2400"/>
              <a:t>) и конец отчетного периода (</a:t>
            </a:r>
            <a:r>
              <a:rPr lang="ru-RU" sz="2400" b="1"/>
              <a:t>Т</a:t>
            </a:r>
            <a:r>
              <a:rPr lang="ru-RU" sz="1600" b="1"/>
              <a:t>кг</a:t>
            </a:r>
            <a:r>
              <a:rPr lang="ru-RU" sz="2400"/>
              <a:t>): </a:t>
            </a:r>
          </a:p>
          <a:p>
            <a:pPr algn="ctr">
              <a:lnSpc>
                <a:spcPct val="120000"/>
              </a:lnSpc>
              <a:spcBef>
                <a:spcPct val="110000"/>
              </a:spcBef>
            </a:pPr>
            <a:r>
              <a:rPr lang="ru-RU" sz="3200" b="1"/>
              <a:t>T = (Т</a:t>
            </a:r>
            <a:r>
              <a:rPr lang="ru-RU" sz="2000" b="1"/>
              <a:t>нг</a:t>
            </a:r>
            <a:r>
              <a:rPr lang="ru-RU" sz="3200" b="1"/>
              <a:t> + Т</a:t>
            </a:r>
            <a:r>
              <a:rPr lang="ru-RU" sz="2000" b="1"/>
              <a:t>кг</a:t>
            </a:r>
            <a:r>
              <a:rPr lang="ru-RU" sz="3200" b="1"/>
              <a:t>) / 2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604448" y="6525022"/>
            <a:ext cx="539304" cy="332978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13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79388" y="115888"/>
            <a:ext cx="8785225" cy="380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/>
              <a:t>Более точный расчет дает использование формулы средней хронологической. </a:t>
            </a:r>
          </a:p>
          <a:p>
            <a:pPr algn="just"/>
            <a:r>
              <a:rPr lang="ru-RU" sz="2400"/>
              <a:t>Если интервалы между наблюдениями равны, то применяется формула </a:t>
            </a:r>
          </a:p>
          <a:p>
            <a:pPr algn="ctr"/>
            <a:r>
              <a:rPr lang="ru-RU" sz="2800" b="1"/>
              <a:t>T = (1/2*Т</a:t>
            </a:r>
            <a:r>
              <a:rPr lang="ru-RU" b="1"/>
              <a:t>1</a:t>
            </a:r>
            <a:r>
              <a:rPr lang="ru-RU" sz="2800" b="1"/>
              <a:t> + Т</a:t>
            </a:r>
            <a:r>
              <a:rPr lang="ru-RU" b="1"/>
              <a:t>2</a:t>
            </a:r>
            <a:r>
              <a:rPr lang="ru-RU" sz="2800" b="1"/>
              <a:t>+ ... + ½*Т</a:t>
            </a:r>
            <a:r>
              <a:rPr lang="ru-RU" b="1" i="1"/>
              <a:t>n</a:t>
            </a:r>
            <a:r>
              <a:rPr lang="ru-RU" sz="2800" b="1"/>
              <a:t>) / (</a:t>
            </a:r>
            <a:r>
              <a:rPr lang="ru-RU" sz="2800" b="1" i="1"/>
              <a:t>n</a:t>
            </a:r>
            <a:r>
              <a:rPr lang="ru-RU" sz="2800" b="1"/>
              <a:t> − 1)</a:t>
            </a:r>
          </a:p>
          <a:p>
            <a:pPr algn="just"/>
            <a:r>
              <a:rPr lang="ru-RU" sz="2400"/>
              <a:t>где Т - численность населения на каждую дату; </a:t>
            </a:r>
            <a:endParaRPr lang="ru-RU" sz="2400" i="1"/>
          </a:p>
          <a:p>
            <a:pPr algn="just"/>
            <a:r>
              <a:rPr lang="ru-RU" sz="2400" i="1"/>
              <a:t>      n</a:t>
            </a:r>
            <a:r>
              <a:rPr lang="ru-RU" sz="2400"/>
              <a:t> - число наблюдений. </a:t>
            </a:r>
          </a:p>
          <a:p>
            <a:pPr algn="just"/>
            <a:r>
              <a:rPr lang="ru-RU" sz="2400"/>
              <a:t>Если имеются данные за неравные интервалы времени, то применяется формула средней хронологической взвешенной: 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763713" y="3933825"/>
          <a:ext cx="5832475" cy="2098675"/>
        </p:xfrm>
        <a:graphic>
          <a:graphicData uri="http://schemas.openxmlformats.org/presentationml/2006/ole">
            <p:oleObj spid="_x0000_s19459" name="Документ" r:id="rId3" imgW="5606338" imgH="1640219" progId="Word.Document.8">
              <p:embed/>
            </p:oleObj>
          </a:graphicData>
        </a:graphic>
      </p:graphicFrame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50825" y="6165850"/>
            <a:ext cx="8569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где T</a:t>
            </a:r>
            <a:r>
              <a:rPr lang="ru-RU" sz="1200" i="1"/>
              <a:t>i</a:t>
            </a:r>
            <a:r>
              <a:rPr lang="ru-RU"/>
              <a:t> - средняя численность в </a:t>
            </a:r>
            <a:r>
              <a:rPr lang="ru-RU" i="1"/>
              <a:t>i</a:t>
            </a:r>
            <a:r>
              <a:rPr lang="ru-RU"/>
              <a:t>-м интервале; </a:t>
            </a:r>
            <a:endParaRPr lang="ru-RU" i="1"/>
          </a:p>
          <a:p>
            <a:r>
              <a:rPr lang="ru-RU" i="1"/>
              <a:t>       t</a:t>
            </a:r>
            <a:r>
              <a:rPr lang="ru-RU" sz="1200" i="1"/>
              <a:t>i</a:t>
            </a:r>
            <a:r>
              <a:rPr lang="ru-RU"/>
              <a:t> - длина </a:t>
            </a:r>
            <a:r>
              <a:rPr lang="ru-RU" i="1"/>
              <a:t>i</a:t>
            </a:r>
            <a:r>
              <a:rPr lang="ru-RU"/>
              <a:t>-го интервала между двумя наблюдениями (в месяцах, днях). 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604448" y="6525022"/>
            <a:ext cx="539304" cy="332978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14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uiExpand="1" build="p"/>
      <p:bldP spid="19460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79388" y="115888"/>
            <a:ext cx="8785225" cy="654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35000"/>
              </a:spcBef>
            </a:pPr>
            <a:r>
              <a:rPr lang="ru-RU" sz="2400" b="1" i="1"/>
              <a:t>Прирост </a:t>
            </a:r>
            <a:r>
              <a:rPr lang="ru-RU" sz="2400"/>
              <a:t>численности трудовых ресурсов за период, например за год, (ΔT) рассчитывается как разность между численностью на конец и на начало года: </a:t>
            </a:r>
          </a:p>
          <a:p>
            <a:pPr algn="ctr">
              <a:spcBef>
                <a:spcPct val="35000"/>
              </a:spcBef>
            </a:pPr>
            <a:r>
              <a:rPr lang="ru-RU" sz="2800" b="1"/>
              <a:t>ΔT = Т</a:t>
            </a:r>
            <a:r>
              <a:rPr lang="ru-RU" b="1"/>
              <a:t>кг</a:t>
            </a:r>
            <a:r>
              <a:rPr lang="ru-RU" sz="2800" b="1"/>
              <a:t>− Т</a:t>
            </a:r>
            <a:r>
              <a:rPr lang="ru-RU" b="1"/>
              <a:t>нг</a:t>
            </a:r>
            <a:r>
              <a:rPr lang="ru-RU" sz="2800" b="1"/>
              <a:t>. </a:t>
            </a:r>
          </a:p>
          <a:p>
            <a:pPr algn="just">
              <a:spcBef>
                <a:spcPct val="35000"/>
              </a:spcBef>
            </a:pPr>
            <a:r>
              <a:rPr lang="ru-RU" sz="2400"/>
              <a:t>Этот показатель отражает </a:t>
            </a:r>
            <a:r>
              <a:rPr lang="ru-RU" sz="2400" b="1" i="1"/>
              <a:t>общий прирост </a:t>
            </a:r>
            <a:r>
              <a:rPr lang="ru-RU" sz="2400"/>
              <a:t>трудовых ресурсов (</a:t>
            </a:r>
            <a:r>
              <a:rPr lang="ru-RU" sz="2400" b="1"/>
              <a:t>ΔТ</a:t>
            </a:r>
            <a:r>
              <a:rPr lang="ru-RU" sz="1600" b="1"/>
              <a:t>общ</a:t>
            </a:r>
            <a:r>
              <a:rPr lang="ru-RU" sz="2400"/>
              <a:t>), который складывается под влиянием </a:t>
            </a:r>
            <a:r>
              <a:rPr lang="ru-RU" sz="2400" b="1" i="1"/>
              <a:t>естественного прироста </a:t>
            </a:r>
            <a:r>
              <a:rPr lang="ru-RU" sz="2400"/>
              <a:t>(</a:t>
            </a:r>
            <a:r>
              <a:rPr lang="ru-RU" sz="2400" b="1"/>
              <a:t>ΔТ</a:t>
            </a:r>
            <a:r>
              <a:rPr lang="ru-RU" sz="1600" b="1"/>
              <a:t>ест</a:t>
            </a:r>
            <a:r>
              <a:rPr lang="ru-RU" sz="2400"/>
              <a:t>) и </a:t>
            </a:r>
            <a:r>
              <a:rPr lang="ru-RU" sz="2400" b="1" i="1"/>
              <a:t>механического прироста </a:t>
            </a:r>
            <a:r>
              <a:rPr lang="ru-RU" sz="2400"/>
              <a:t>(</a:t>
            </a:r>
            <a:r>
              <a:rPr lang="ru-RU" sz="2400" b="1"/>
              <a:t>ΔТ</a:t>
            </a:r>
            <a:r>
              <a:rPr lang="ru-RU" sz="1600" b="1"/>
              <a:t>мех</a:t>
            </a:r>
            <a:r>
              <a:rPr lang="ru-RU" sz="2400"/>
              <a:t>) миграции, т.е. </a:t>
            </a:r>
          </a:p>
          <a:p>
            <a:pPr algn="ctr">
              <a:spcBef>
                <a:spcPct val="35000"/>
              </a:spcBef>
            </a:pPr>
            <a:r>
              <a:rPr lang="ru-RU" sz="2800" b="1"/>
              <a:t>ΔТ</a:t>
            </a:r>
            <a:r>
              <a:rPr lang="ru-RU" b="1"/>
              <a:t>общ</a:t>
            </a:r>
            <a:r>
              <a:rPr lang="ru-RU" sz="2800" b="1"/>
              <a:t> = ΔТ</a:t>
            </a:r>
            <a:r>
              <a:rPr lang="ru-RU" b="1"/>
              <a:t>ест</a:t>
            </a:r>
            <a:r>
              <a:rPr lang="ru-RU" sz="2800" b="1"/>
              <a:t> + ΔТ</a:t>
            </a:r>
            <a:r>
              <a:rPr lang="ru-RU" b="1"/>
              <a:t>мех</a:t>
            </a:r>
            <a:r>
              <a:rPr lang="ru-RU" sz="2800" b="1"/>
              <a:t>. </a:t>
            </a:r>
          </a:p>
          <a:p>
            <a:pPr algn="just">
              <a:spcBef>
                <a:spcPct val="35000"/>
              </a:spcBef>
            </a:pPr>
            <a:r>
              <a:rPr lang="ru-RU" sz="2400"/>
              <a:t>При этом величина абсолютных показателей указанных приростов рассчитывается как разность соответствующих показателей пополнения (естественного - </a:t>
            </a:r>
            <a:r>
              <a:rPr lang="ru-RU" sz="2400" b="1"/>
              <a:t>ЕП</a:t>
            </a:r>
            <a:r>
              <a:rPr lang="ru-RU" sz="2400"/>
              <a:t> и механического - </a:t>
            </a:r>
            <a:r>
              <a:rPr lang="ru-RU" sz="2400" b="1"/>
              <a:t>МП</a:t>
            </a:r>
            <a:r>
              <a:rPr lang="ru-RU" sz="2400"/>
              <a:t>) и выбытия (естественного - </a:t>
            </a:r>
            <a:r>
              <a:rPr lang="ru-RU" sz="2400" b="1"/>
              <a:t>ЕВ</a:t>
            </a:r>
            <a:r>
              <a:rPr lang="ru-RU" sz="2400"/>
              <a:t> и механического - </a:t>
            </a:r>
            <a:r>
              <a:rPr lang="ru-RU" sz="2400" b="1"/>
              <a:t>MB</a:t>
            </a:r>
            <a:r>
              <a:rPr lang="ru-RU" sz="2400"/>
              <a:t>), т.е. </a:t>
            </a:r>
          </a:p>
          <a:p>
            <a:pPr algn="ctr">
              <a:spcBef>
                <a:spcPct val="35000"/>
              </a:spcBef>
            </a:pPr>
            <a:r>
              <a:rPr lang="ru-RU" sz="2800" b="1"/>
              <a:t>ΔТ</a:t>
            </a:r>
            <a:r>
              <a:rPr lang="ru-RU" b="1"/>
              <a:t>ест</a:t>
            </a:r>
            <a:r>
              <a:rPr lang="ru-RU" sz="2800" b="1"/>
              <a:t> = ЕП − ЕВ</a:t>
            </a:r>
            <a:r>
              <a:rPr lang="ru-RU" sz="2400" b="1"/>
              <a:t>	</a:t>
            </a:r>
            <a:r>
              <a:rPr lang="ru-RU" sz="2400"/>
              <a:t>и</a:t>
            </a:r>
            <a:r>
              <a:rPr lang="ru-RU" sz="2400" b="1"/>
              <a:t> </a:t>
            </a:r>
            <a:r>
              <a:rPr lang="ru-RU" sz="3200" b="1"/>
              <a:t>ΔТ</a:t>
            </a:r>
            <a:r>
              <a:rPr lang="ru-RU" sz="2000" b="1"/>
              <a:t>мех</a:t>
            </a:r>
            <a:r>
              <a:rPr lang="ru-RU" sz="3200" b="1"/>
              <a:t> = МП − MB</a:t>
            </a:r>
            <a:r>
              <a:rPr lang="ru-RU" sz="2400" b="1"/>
              <a:t>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604448" y="6525022"/>
            <a:ext cx="539304" cy="332978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15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50825" y="781050"/>
            <a:ext cx="8713788" cy="524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110000"/>
              </a:spcBef>
            </a:pPr>
            <a:r>
              <a:rPr lang="ru-RU" sz="2400"/>
              <a:t>При этом под </a:t>
            </a:r>
            <a:r>
              <a:rPr lang="ru-RU" sz="2400" b="1" i="1"/>
              <a:t>естественным пополнением </a:t>
            </a:r>
            <a:r>
              <a:rPr lang="ru-RU" sz="2400"/>
              <a:t>трудовых ресурсов (ЕП) понимается число вступивших в рабочий возраст, а под </a:t>
            </a:r>
            <a:r>
              <a:rPr lang="ru-RU" sz="2400" b="1" i="1"/>
              <a:t>естественным выбытием </a:t>
            </a:r>
            <a:r>
              <a:rPr lang="ru-RU" sz="2400" i="1"/>
              <a:t>- </a:t>
            </a:r>
            <a:r>
              <a:rPr lang="ru-RU" sz="2400"/>
              <a:t>число умерших в рабочем возрасте и достигших пенсионного возраста (55 лет - для женщин и 60 лет - для мужчин), а также получивших инвалидность I и II групп. </a:t>
            </a:r>
            <a:endParaRPr lang="ru-RU" sz="2400" b="1" i="1"/>
          </a:p>
          <a:p>
            <a:pPr algn="just">
              <a:lnSpc>
                <a:spcPct val="130000"/>
              </a:lnSpc>
              <a:spcBef>
                <a:spcPct val="110000"/>
              </a:spcBef>
            </a:pPr>
            <a:r>
              <a:rPr lang="ru-RU" sz="2400" b="1" i="1"/>
              <a:t>Механическое пополнение </a:t>
            </a:r>
            <a:r>
              <a:rPr lang="ru-RU" sz="2400" i="1"/>
              <a:t>- </a:t>
            </a:r>
            <a:r>
              <a:rPr lang="ru-RU" sz="2400"/>
              <a:t>число прибывших (приехавших) на данную территорию; </a:t>
            </a:r>
            <a:r>
              <a:rPr lang="ru-RU" sz="2400" b="1" i="1"/>
              <a:t>механическое выбытие </a:t>
            </a:r>
            <a:r>
              <a:rPr lang="ru-RU" sz="2400" i="1"/>
              <a:t>- </a:t>
            </a:r>
            <a:r>
              <a:rPr lang="ru-RU" sz="2400"/>
              <a:t>число выбывших (уехавших) с данной территории.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604448" y="6525022"/>
            <a:ext cx="539304" cy="332978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16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250825" y="2060575"/>
          <a:ext cx="8642350" cy="3157538"/>
        </p:xfrm>
        <a:graphic>
          <a:graphicData uri="http://schemas.openxmlformats.org/presentationml/2006/ole">
            <p:oleObj spid="_x0000_s16386" name="Документ" r:id="rId3" imgW="7411680" imgH="2703240" progId="Word.Document.8">
              <p:embed/>
            </p:oleObj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604448" y="6525022"/>
            <a:ext cx="539304" cy="332978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17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07950" y="115888"/>
            <a:ext cx="8893175" cy="664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45000"/>
              </a:spcBef>
            </a:pPr>
            <a:r>
              <a:rPr lang="ru-RU" sz="2400"/>
              <a:t>Перспективная численность трудовых ресурсов определяется на основе расчета перспективной численности всего населения и удельного веса в нем трудовых ресурсов. Аналогично определяется перспективная численность экономически активного населения (по его удельному весу в общей перспективной численности населения). </a:t>
            </a:r>
          </a:p>
          <a:p>
            <a:pPr algn="just">
              <a:spcBef>
                <a:spcPct val="45000"/>
              </a:spcBef>
            </a:pPr>
            <a:r>
              <a:rPr lang="ru-RU" sz="2400"/>
              <a:t>Метод краткосрочного прогнозирования – </a:t>
            </a:r>
            <a:r>
              <a:rPr lang="ru-RU" sz="2400" b="1" i="1"/>
              <a:t>экстраполяция:</a:t>
            </a:r>
            <a:endParaRPr lang="ru-RU" sz="2400" i="1"/>
          </a:p>
          <a:p>
            <a:pPr algn="ctr">
              <a:spcBef>
                <a:spcPct val="45000"/>
              </a:spcBef>
            </a:pPr>
            <a:r>
              <a:rPr lang="ru-RU" sz="2800" b="1" i="1"/>
              <a:t>S</a:t>
            </a:r>
            <a:r>
              <a:rPr lang="ru-RU" b="1" i="1"/>
              <a:t>n</a:t>
            </a:r>
            <a:r>
              <a:rPr lang="ru-RU" sz="2800" b="1"/>
              <a:t> = </a:t>
            </a:r>
            <a:r>
              <a:rPr lang="ru-RU" sz="2800" b="1" i="1"/>
              <a:t>S</a:t>
            </a:r>
            <a:r>
              <a:rPr lang="ru-RU" b="1"/>
              <a:t>0</a:t>
            </a:r>
            <a:r>
              <a:rPr lang="ru-RU" sz="2800" b="1"/>
              <a:t> (1 + К)</a:t>
            </a:r>
            <a:r>
              <a:rPr lang="ru-RU" sz="2800" b="1" i="1" baseline="30000"/>
              <a:t>n</a:t>
            </a:r>
            <a:r>
              <a:rPr lang="ru-RU" sz="2800" b="1"/>
              <a:t>,</a:t>
            </a:r>
          </a:p>
          <a:p>
            <a:pPr algn="just">
              <a:spcBef>
                <a:spcPct val="45000"/>
              </a:spcBef>
            </a:pPr>
            <a:r>
              <a:rPr lang="ru-RU" sz="2400"/>
              <a:t>где </a:t>
            </a:r>
            <a:r>
              <a:rPr lang="ru-RU" sz="2400" b="1" i="1"/>
              <a:t>S</a:t>
            </a:r>
            <a:r>
              <a:rPr lang="ru-RU" sz="1600" b="1"/>
              <a:t>0</a:t>
            </a:r>
            <a:r>
              <a:rPr lang="ru-RU" sz="2400"/>
              <a:t> - численность населения, трудовых ресурсов или активного населения на начало прогнозируемого периода; </a:t>
            </a:r>
            <a:endParaRPr lang="ru-RU" sz="2400" i="1"/>
          </a:p>
          <a:p>
            <a:pPr algn="just">
              <a:spcBef>
                <a:spcPct val="45000"/>
              </a:spcBef>
            </a:pPr>
            <a:r>
              <a:rPr lang="ru-RU" sz="2400" b="1" i="1"/>
              <a:t>       S</a:t>
            </a:r>
            <a:r>
              <a:rPr lang="ru-RU" sz="1600" b="1" i="1"/>
              <a:t>n</a:t>
            </a:r>
            <a:r>
              <a:rPr lang="ru-RU" sz="2400"/>
              <a:t> - прогнозируемая численность; </a:t>
            </a:r>
          </a:p>
          <a:p>
            <a:pPr algn="just">
              <a:spcBef>
                <a:spcPct val="45000"/>
              </a:spcBef>
            </a:pPr>
            <a:r>
              <a:rPr lang="ru-RU" sz="2400" b="1"/>
              <a:t>        К</a:t>
            </a:r>
            <a:r>
              <a:rPr lang="ru-RU" sz="2400"/>
              <a:t> - коэффициент общего прироста населения, трудовых ресурсов или активного населения; </a:t>
            </a:r>
            <a:endParaRPr lang="ru-RU" sz="2400" i="1"/>
          </a:p>
          <a:p>
            <a:pPr algn="just">
              <a:spcBef>
                <a:spcPct val="45000"/>
              </a:spcBef>
            </a:pPr>
            <a:r>
              <a:rPr lang="ru-RU" sz="2400" b="1" i="1"/>
              <a:t>        n</a:t>
            </a:r>
            <a:r>
              <a:rPr lang="ru-RU" sz="2400"/>
              <a:t> - число лет прогнозируемого периода.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604448" y="6525022"/>
            <a:ext cx="539304" cy="332978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18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00"/>
                            </p:stCondLst>
                            <p:childTnLst>
                              <p:par>
                                <p:cTn id="7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000"/>
                            </p:stCondLst>
                            <p:childTnLst>
                              <p:par>
                                <p:cTn id="9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50825" y="1746250"/>
            <a:ext cx="8642350" cy="297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110000"/>
              </a:spcBef>
            </a:pPr>
            <a:r>
              <a:rPr lang="ru-RU" sz="2400"/>
              <a:t>Разновидностью этого метода является </a:t>
            </a:r>
            <a:r>
              <a:rPr lang="ru-RU" sz="2400" i="1"/>
              <a:t>глобальный метод, </a:t>
            </a:r>
            <a:r>
              <a:rPr lang="ru-RU" sz="2400"/>
              <a:t>который основан на предположении, что коэффициент общего прироста будет возрастать. </a:t>
            </a:r>
          </a:p>
          <a:p>
            <a:pPr algn="just">
              <a:spcBef>
                <a:spcPct val="110000"/>
              </a:spcBef>
            </a:pPr>
            <a:r>
              <a:rPr lang="ru-RU" sz="2400"/>
              <a:t>В данном случае расчет выполняется по формуле </a:t>
            </a:r>
            <a:endParaRPr lang="ru-RU" sz="2400" i="1"/>
          </a:p>
          <a:p>
            <a:pPr algn="ctr">
              <a:spcBef>
                <a:spcPct val="110000"/>
              </a:spcBef>
            </a:pPr>
            <a:r>
              <a:rPr lang="ru-RU" sz="3200" b="1" i="1"/>
              <a:t>S</a:t>
            </a:r>
            <a:r>
              <a:rPr lang="ru-RU" sz="2000" b="1"/>
              <a:t>1</a:t>
            </a:r>
            <a:r>
              <a:rPr lang="ru-RU" sz="3200" b="1"/>
              <a:t>= </a:t>
            </a:r>
            <a:r>
              <a:rPr lang="ru-RU" sz="3200" b="1" i="1"/>
              <a:t>S</a:t>
            </a:r>
            <a:r>
              <a:rPr lang="ru-RU" sz="2000" b="1"/>
              <a:t>0</a:t>
            </a:r>
            <a:r>
              <a:rPr lang="ru-RU" sz="3200" b="1"/>
              <a:t> (1 + K / (1 − 0,5K))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604448" y="6525022"/>
            <a:ext cx="539304" cy="332978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19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50825" y="1158875"/>
            <a:ext cx="8713788" cy="399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110000"/>
              </a:spcBef>
            </a:pPr>
            <a:r>
              <a:rPr lang="ru-RU" sz="2400" b="1" i="1"/>
              <a:t>Трудовой потенциал</a:t>
            </a:r>
            <a:r>
              <a:rPr lang="ru-RU" sz="2400"/>
              <a:t> - важная и наиболее активная часть социально-экономического потенциала. </a:t>
            </a:r>
          </a:p>
          <a:p>
            <a:pPr algn="just">
              <a:lnSpc>
                <a:spcPct val="120000"/>
              </a:lnSpc>
              <a:spcBef>
                <a:spcPct val="110000"/>
              </a:spcBef>
            </a:pPr>
            <a:r>
              <a:rPr lang="ru-RU" sz="2400"/>
              <a:t>Трудовой потенциал любой страны (региона) характеризуется совокупной способностью ее трудовых ресурсов к производству максимально возможного в данных условиях объема продуктов и услуг, необходимых для удовлетворения потребностей населения и обеспечения поступательного развития экономики.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748464" y="6525022"/>
            <a:ext cx="395288" cy="360362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50825" y="115888"/>
            <a:ext cx="86423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400"/>
              <a:t>Перспективные расчеты трудовых ресурсов (</a:t>
            </a:r>
            <a:r>
              <a:rPr lang="ru-RU" sz="2400" b="1"/>
              <a:t>Т</a:t>
            </a:r>
            <a:r>
              <a:rPr lang="ru-RU" sz="2400"/>
              <a:t>) или экономически активного населения (</a:t>
            </a:r>
            <a:r>
              <a:rPr lang="ru-RU" sz="2400" b="1"/>
              <a:t>Н</a:t>
            </a:r>
            <a:r>
              <a:rPr lang="ru-RU" b="1"/>
              <a:t>a</a:t>
            </a:r>
            <a:r>
              <a:rPr lang="ru-RU" sz="2400"/>
              <a:t>) осуществляют на основе прогноза общей численности населения глобальным методом по формуле 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1906588" y="1987550"/>
          <a:ext cx="5329237" cy="1628775"/>
        </p:xfrm>
        <a:graphic>
          <a:graphicData uri="http://schemas.openxmlformats.org/presentationml/2006/ole">
            <p:oleObj spid="_x0000_s13315" name="Документ" r:id="rId3" imgW="3038400" imgH="926640" progId="Word.Document.8">
              <p:embed/>
            </p:oleObj>
          </a:graphicData>
        </a:graphic>
      </p:graphicFrame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23850" y="3859213"/>
            <a:ext cx="8569325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ru-RU" sz="2400"/>
              <a:t>где </a:t>
            </a:r>
            <a:r>
              <a:rPr lang="ru-RU" sz="2400" b="1" i="1"/>
              <a:t>S</a:t>
            </a:r>
            <a:r>
              <a:rPr lang="ru-RU" sz="1600" b="1"/>
              <a:t>0</a:t>
            </a:r>
            <a:r>
              <a:rPr lang="ru-RU" sz="2400"/>
              <a:t> - базисная численность населения; </a:t>
            </a:r>
          </a:p>
          <a:p>
            <a:pPr>
              <a:lnSpc>
                <a:spcPct val="120000"/>
              </a:lnSpc>
            </a:pPr>
            <a:r>
              <a:rPr lang="ru-RU" sz="2400"/>
              <a:t>       </a:t>
            </a:r>
            <a:r>
              <a:rPr lang="ru-RU" sz="2400" b="1"/>
              <a:t>Т</a:t>
            </a:r>
            <a:r>
              <a:rPr lang="ru-RU" sz="1600" b="1" i="1"/>
              <a:t>n</a:t>
            </a:r>
            <a:r>
              <a:rPr lang="ru-RU" sz="2400"/>
              <a:t> (</a:t>
            </a:r>
            <a:r>
              <a:rPr lang="ru-RU" sz="2400" b="1"/>
              <a:t>Н</a:t>
            </a:r>
            <a:r>
              <a:rPr lang="ru-RU" sz="1600" b="1"/>
              <a:t>a</a:t>
            </a:r>
            <a:r>
              <a:rPr lang="ru-RU" sz="2400"/>
              <a:t>) - прогнозная численность трудовых ресурсов (или экономически активного населения) через </a:t>
            </a:r>
            <a:r>
              <a:rPr lang="ru-RU" sz="2400" i="1"/>
              <a:t>n</a:t>
            </a:r>
            <a:r>
              <a:rPr lang="ru-RU" sz="2400"/>
              <a:t> лет; </a:t>
            </a:r>
          </a:p>
          <a:p>
            <a:pPr>
              <a:lnSpc>
                <a:spcPct val="120000"/>
              </a:lnSpc>
            </a:pPr>
            <a:r>
              <a:rPr lang="ru-RU" sz="2400"/>
              <a:t>        </a:t>
            </a:r>
            <a:r>
              <a:rPr lang="ru-RU" sz="2400" b="1"/>
              <a:t>К</a:t>
            </a:r>
            <a:r>
              <a:rPr lang="ru-RU" sz="2400"/>
              <a:t> - коэффициент общего прироста населения; </a:t>
            </a:r>
            <a:endParaRPr lang="ru-RU" sz="2400" i="1"/>
          </a:p>
          <a:p>
            <a:pPr>
              <a:lnSpc>
                <a:spcPct val="120000"/>
              </a:lnSpc>
            </a:pPr>
            <a:r>
              <a:rPr lang="ru-RU" sz="2400" i="1"/>
              <a:t>        </a:t>
            </a:r>
            <a:r>
              <a:rPr lang="ru-RU" sz="2400" b="1" i="1"/>
              <a:t>d</a:t>
            </a:r>
            <a:r>
              <a:rPr lang="ru-RU" sz="2400"/>
              <a:t> - доля трудовых ресурсов (или экономически активного населения) в общей численности населения. 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604448" y="6525022"/>
            <a:ext cx="539304" cy="332978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20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250825" y="523875"/>
            <a:ext cx="8713788" cy="564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50000"/>
              </a:spcBef>
            </a:pPr>
            <a:r>
              <a:rPr lang="ru-RU" sz="2400"/>
              <a:t>Факторами, определяющими трудовой потенциал страны в современных условиях, являются: 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400"/>
              <a:t>рост численности экономически активного населения (</a:t>
            </a:r>
            <a:r>
              <a:rPr lang="ru-RU" sz="2400" b="1"/>
              <a:t>экстенсивный фактор</a:t>
            </a:r>
            <a:r>
              <a:rPr lang="ru-RU" sz="2400"/>
              <a:t>); 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400"/>
              <a:t>рост качества трудовых ресурсов, оптимальное их распределение по отраслям, территориям, секторам экономики; 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400"/>
              <a:t>повышение эффективности использования трудовых ресурсов, удельного веса экономически активного населения в численности трудовых ресурсов; 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400"/>
              <a:t>увеличение доли занятых в численности экономически активного населения и другие </a:t>
            </a:r>
            <a:r>
              <a:rPr lang="ru-RU" sz="2400" b="1"/>
              <a:t>интенсивные факторы</a:t>
            </a:r>
            <a:r>
              <a:rPr lang="ru-RU" sz="2400"/>
              <a:t>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748464" y="6525022"/>
            <a:ext cx="395288" cy="360362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323850" y="260350"/>
            <a:ext cx="8640763" cy="622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40000"/>
              </a:lnSpc>
            </a:pPr>
            <a:r>
              <a:rPr lang="ru-RU" sz="2400"/>
              <a:t>Задачами статистики трудовых ресурсов являются: </a:t>
            </a:r>
          </a:p>
          <a:p>
            <a:pPr algn="just">
              <a:lnSpc>
                <a:spcPct val="140000"/>
              </a:lnSpc>
              <a:buFont typeface="Wingdings" pitchFamily="2" charset="2"/>
              <a:buChar char="q"/>
            </a:pPr>
            <a:r>
              <a:rPr lang="ru-RU" sz="2400"/>
              <a:t>характеристика наличия, состава и структуры трудовых ресурсов и экономически активного населения; </a:t>
            </a:r>
          </a:p>
          <a:p>
            <a:pPr algn="just">
              <a:lnSpc>
                <a:spcPct val="140000"/>
              </a:lnSpc>
              <a:buFont typeface="Wingdings" pitchFamily="2" charset="2"/>
              <a:buChar char="q"/>
            </a:pPr>
            <a:r>
              <a:rPr lang="ru-RU" sz="2400"/>
              <a:t>исследование занятости и безработицы; </a:t>
            </a:r>
          </a:p>
          <a:p>
            <a:pPr algn="just">
              <a:lnSpc>
                <a:spcPct val="140000"/>
              </a:lnSpc>
              <a:buFont typeface="Wingdings" pitchFamily="2" charset="2"/>
              <a:buChar char="q"/>
            </a:pPr>
            <a:r>
              <a:rPr lang="ru-RU" sz="2400"/>
              <a:t>характеристика естественного воспроизводства трудовых ресурсов; </a:t>
            </a:r>
          </a:p>
          <a:p>
            <a:pPr algn="just">
              <a:lnSpc>
                <a:spcPct val="140000"/>
              </a:lnSpc>
              <a:buFont typeface="Wingdings" pitchFamily="2" charset="2"/>
              <a:buChar char="q"/>
            </a:pPr>
            <a:r>
              <a:rPr lang="ru-RU" sz="2400"/>
              <a:t>изучение миграции и факторов, ее определяющих; </a:t>
            </a:r>
          </a:p>
          <a:p>
            <a:pPr algn="just">
              <a:lnSpc>
                <a:spcPct val="140000"/>
              </a:lnSpc>
              <a:buFont typeface="Wingdings" pitchFamily="2" charset="2"/>
              <a:buChar char="q"/>
            </a:pPr>
            <a:r>
              <a:rPr lang="ru-RU" sz="2400"/>
              <a:t>расчет перспективной численности трудовых ресурсов; </a:t>
            </a:r>
          </a:p>
          <a:p>
            <a:pPr algn="just">
              <a:lnSpc>
                <a:spcPct val="140000"/>
              </a:lnSpc>
              <a:buFont typeface="Wingdings" pitchFamily="2" charset="2"/>
              <a:buChar char="q"/>
            </a:pPr>
            <a:r>
              <a:rPr lang="ru-RU" sz="2400"/>
              <a:t>оценка состояния и развития рынка труда, спроса и предложения, конъюнктуры и напряженности на рынке труда; </a:t>
            </a:r>
          </a:p>
          <a:p>
            <a:pPr algn="just">
              <a:lnSpc>
                <a:spcPct val="140000"/>
              </a:lnSpc>
              <a:buFont typeface="Wingdings" pitchFamily="2" charset="2"/>
              <a:buChar char="q"/>
            </a:pPr>
            <a:r>
              <a:rPr lang="ru-RU" sz="2400"/>
              <a:t>анализ получаемой информации.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748464" y="6525022"/>
            <a:ext cx="395288" cy="360362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250825" y="935038"/>
            <a:ext cx="8642350" cy="451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  <a:spcBef>
                <a:spcPct val="100000"/>
              </a:spcBef>
            </a:pPr>
            <a:r>
              <a:rPr lang="ru-RU" sz="2400"/>
              <a:t>Таким образом, </a:t>
            </a:r>
            <a:r>
              <a:rPr lang="ru-RU" sz="2400" b="1" i="1"/>
              <a:t>трудовые ресурсы</a:t>
            </a:r>
            <a:r>
              <a:rPr lang="ru-RU" sz="2400"/>
              <a:t> - это та часть населения, которая по возрастному признаку и состоянию здоровья фактически занята или способна к труду. </a:t>
            </a:r>
          </a:p>
          <a:p>
            <a:pPr>
              <a:lnSpc>
                <a:spcPct val="130000"/>
              </a:lnSpc>
              <a:spcBef>
                <a:spcPct val="100000"/>
              </a:spcBef>
            </a:pPr>
            <a:r>
              <a:rPr lang="ru-RU" sz="2400"/>
              <a:t>Численность трудовых ресурсов рассчитывают двумя методами: </a:t>
            </a:r>
          </a:p>
          <a:p>
            <a:pPr>
              <a:lnSpc>
                <a:spcPct val="130000"/>
              </a:lnSpc>
              <a:spcBef>
                <a:spcPct val="100000"/>
              </a:spcBef>
            </a:pPr>
            <a:r>
              <a:rPr lang="ru-RU" sz="2400"/>
              <a:t>1) демографическим (по источникам формирования); </a:t>
            </a:r>
          </a:p>
          <a:p>
            <a:pPr>
              <a:lnSpc>
                <a:spcPct val="130000"/>
              </a:lnSpc>
              <a:spcBef>
                <a:spcPct val="100000"/>
              </a:spcBef>
            </a:pPr>
            <a:r>
              <a:rPr lang="ru-RU" sz="2400"/>
              <a:t>2) экономическим (по фактической занятости).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748464" y="6525022"/>
            <a:ext cx="395288" cy="360362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250825" y="944563"/>
            <a:ext cx="8642350" cy="377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100000"/>
              </a:spcBef>
            </a:pPr>
            <a:r>
              <a:rPr lang="ru-RU" sz="2400" i="1"/>
              <a:t>Демографическим </a:t>
            </a:r>
            <a:r>
              <a:rPr lang="ru-RU" sz="2400"/>
              <a:t>методом численность трудовых ресурсов (</a:t>
            </a:r>
            <a:r>
              <a:rPr lang="ru-RU" sz="2400" b="1"/>
              <a:t>Т</a:t>
            </a:r>
            <a:r>
              <a:rPr lang="ru-RU" sz="2400"/>
              <a:t>) рассчитывают как сумму численности населения в трудоспособном возрасте (</a:t>
            </a:r>
            <a:r>
              <a:rPr lang="ru-RU" sz="2400" b="1"/>
              <a:t>Н</a:t>
            </a:r>
            <a:r>
              <a:rPr lang="ru-RU" b="1"/>
              <a:t>тв</a:t>
            </a:r>
            <a:r>
              <a:rPr lang="ru-RU" sz="2400"/>
              <a:t>), за вычетом инвалидов I и II групп (</a:t>
            </a:r>
            <a:r>
              <a:rPr lang="ru-RU" sz="2400" b="1"/>
              <a:t>И</a:t>
            </a:r>
            <a:r>
              <a:rPr lang="ru-RU" sz="1600" b="1"/>
              <a:t>I,II</a:t>
            </a:r>
            <a:r>
              <a:rPr lang="ru-RU" sz="2400"/>
              <a:t>), с добавлением числа работающих подростков в возрасте до 16 лет (</a:t>
            </a:r>
            <a:r>
              <a:rPr lang="ru-RU" sz="2400" b="1"/>
              <a:t>Р</a:t>
            </a:r>
            <a:r>
              <a:rPr lang="ru-RU" b="1"/>
              <a:t>п</a:t>
            </a:r>
            <a:r>
              <a:rPr lang="ru-RU" sz="2400"/>
              <a:t>) и работающих лиц пенсионного возраста (</a:t>
            </a:r>
            <a:r>
              <a:rPr lang="ru-RU" sz="2400" b="1"/>
              <a:t>Р</a:t>
            </a:r>
            <a:r>
              <a:rPr lang="ru-RU" b="1"/>
              <a:t>пенс</a:t>
            </a:r>
            <a:r>
              <a:rPr lang="ru-RU" sz="2400"/>
              <a:t>), т.е. </a:t>
            </a:r>
          </a:p>
          <a:p>
            <a:pPr algn="ctr">
              <a:lnSpc>
                <a:spcPct val="130000"/>
              </a:lnSpc>
              <a:spcBef>
                <a:spcPct val="100000"/>
              </a:spcBef>
            </a:pPr>
            <a:r>
              <a:rPr lang="ru-RU" sz="2400" b="1"/>
              <a:t>Т = Н</a:t>
            </a:r>
            <a:r>
              <a:rPr lang="ru-RU" b="1"/>
              <a:t>тв</a:t>
            </a:r>
            <a:r>
              <a:rPr lang="ru-RU" sz="2400" b="1"/>
              <a:t> − И</a:t>
            </a:r>
            <a:r>
              <a:rPr lang="ru-RU" sz="1600" b="1"/>
              <a:t>I, II</a:t>
            </a:r>
            <a:r>
              <a:rPr lang="ru-RU" sz="2400" b="1"/>
              <a:t> + Р</a:t>
            </a:r>
            <a:r>
              <a:rPr lang="ru-RU" b="1"/>
              <a:t>п</a:t>
            </a:r>
            <a:r>
              <a:rPr lang="ru-RU" sz="2400" b="1"/>
              <a:t> + Р</a:t>
            </a:r>
            <a:r>
              <a:rPr lang="ru-RU" b="1"/>
              <a:t>пенс</a:t>
            </a:r>
            <a:r>
              <a:rPr lang="ru-RU" sz="2400"/>
              <a:t>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748464" y="6525022"/>
            <a:ext cx="395288" cy="360362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6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50825" y="981075"/>
            <a:ext cx="8713788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105000"/>
              </a:spcBef>
            </a:pPr>
            <a:r>
              <a:rPr lang="ru-RU" sz="2400"/>
              <a:t>При расчете </a:t>
            </a:r>
            <a:r>
              <a:rPr lang="ru-RU" sz="2400" i="1"/>
              <a:t>экономическим </a:t>
            </a:r>
            <a:r>
              <a:rPr lang="ru-RU" sz="2400"/>
              <a:t>методом численность трудовых ресурсов представляет совокупность всего фактически занятого населения (</a:t>
            </a:r>
            <a:r>
              <a:rPr lang="ru-RU" sz="2400" b="1"/>
              <a:t>Н</a:t>
            </a:r>
            <a:r>
              <a:rPr lang="ru-RU" b="1"/>
              <a:t>з</a:t>
            </a:r>
            <a:r>
              <a:rPr lang="ru-RU" sz="2400"/>
              <a:t>), включая занятых в личном, подсобном и фермерском хозяйствах, плюс лица трудоспособного возраста, занятые в домашнем хозяйстве и уходом за детьми (</a:t>
            </a:r>
            <a:r>
              <a:rPr lang="ru-RU" sz="2400" b="1"/>
              <a:t>Т</a:t>
            </a:r>
            <a:r>
              <a:rPr lang="ru-RU" b="1"/>
              <a:t>дх</a:t>
            </a:r>
            <a:r>
              <a:rPr lang="ru-RU" sz="2400"/>
              <a:t>), плюс учащиеся с отрывом от производства старше 16 лет (</a:t>
            </a:r>
            <a:r>
              <a:rPr lang="ru-RU" sz="2400" b="1"/>
              <a:t>Т</a:t>
            </a:r>
            <a:r>
              <a:rPr lang="ru-RU" b="1"/>
              <a:t>у</a:t>
            </a:r>
            <a:r>
              <a:rPr lang="ru-RU" sz="2400"/>
              <a:t>), безработные (</a:t>
            </a:r>
            <a:r>
              <a:rPr lang="ru-RU" sz="2400" b="1"/>
              <a:t>Т</a:t>
            </a:r>
            <a:r>
              <a:rPr lang="ru-RU" b="1"/>
              <a:t>б</a:t>
            </a:r>
            <a:r>
              <a:rPr lang="ru-RU" sz="2400"/>
              <a:t>) и остальные незанятые лица в трудоспособном возрасте (</a:t>
            </a:r>
            <a:r>
              <a:rPr lang="ru-RU" sz="2400" b="1"/>
              <a:t>Т</a:t>
            </a:r>
            <a:r>
              <a:rPr lang="ru-RU" b="1"/>
              <a:t>нз</a:t>
            </a:r>
            <a:r>
              <a:rPr lang="ru-RU" sz="2400"/>
              <a:t>): </a:t>
            </a:r>
          </a:p>
          <a:p>
            <a:pPr algn="ctr">
              <a:lnSpc>
                <a:spcPct val="120000"/>
              </a:lnSpc>
              <a:spcBef>
                <a:spcPct val="105000"/>
              </a:spcBef>
            </a:pPr>
            <a:r>
              <a:rPr lang="ru-RU" sz="2400" b="1"/>
              <a:t>Т = Н</a:t>
            </a:r>
            <a:r>
              <a:rPr lang="ru-RU" b="1"/>
              <a:t>з</a:t>
            </a:r>
            <a:r>
              <a:rPr lang="ru-RU" sz="2400" b="1"/>
              <a:t> + Т</a:t>
            </a:r>
            <a:r>
              <a:rPr lang="ru-RU" b="1"/>
              <a:t>дх</a:t>
            </a:r>
            <a:r>
              <a:rPr lang="ru-RU" sz="2400" b="1"/>
              <a:t> + Т</a:t>
            </a:r>
            <a:r>
              <a:rPr lang="ru-RU" b="1"/>
              <a:t>у</a:t>
            </a:r>
            <a:r>
              <a:rPr lang="ru-RU" sz="2400" b="1"/>
              <a:t> + Т</a:t>
            </a:r>
            <a:r>
              <a:rPr lang="ru-RU" b="1"/>
              <a:t>б</a:t>
            </a:r>
            <a:r>
              <a:rPr lang="ru-RU" sz="2400" b="1"/>
              <a:t> + Т</a:t>
            </a:r>
            <a:r>
              <a:rPr lang="ru-RU" b="1"/>
              <a:t>нз</a:t>
            </a:r>
            <a:r>
              <a:rPr lang="ru-RU" sz="2400" b="1"/>
              <a:t>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748464" y="6525022"/>
            <a:ext cx="395288" cy="360362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7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250825" y="1130300"/>
            <a:ext cx="8713788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400"/>
              <a:t>При этом общая численность занятых и безработных составляет категорию </a:t>
            </a:r>
            <a:r>
              <a:rPr lang="ru-RU" sz="2400" b="1" i="1"/>
              <a:t>экономически активного населения </a:t>
            </a:r>
            <a:r>
              <a:rPr lang="ru-RU" sz="2400"/>
              <a:t>(</a:t>
            </a:r>
            <a:r>
              <a:rPr lang="ru-RU" sz="2400" b="1"/>
              <a:t>ЭАН</a:t>
            </a:r>
            <a:r>
              <a:rPr lang="ru-RU" sz="2400"/>
              <a:t>), широко применяемую в международной практике, т.е. </a:t>
            </a:r>
          </a:p>
          <a:p>
            <a:pPr algn="ctr">
              <a:spcBef>
                <a:spcPct val="50000"/>
              </a:spcBef>
            </a:pPr>
            <a:r>
              <a:rPr lang="ru-RU" sz="2400" b="1"/>
              <a:t>ЭАН = Нз + Тб</a:t>
            </a:r>
            <a:r>
              <a:rPr lang="ru-RU" sz="2400"/>
              <a:t>, </a:t>
            </a:r>
          </a:p>
          <a:p>
            <a:pPr algn="just">
              <a:spcBef>
                <a:spcPct val="50000"/>
              </a:spcBef>
            </a:pPr>
            <a:r>
              <a:rPr lang="ru-RU" sz="2400"/>
              <a:t>численность учащихся с отрывом от производства и занятых в домашнем хозяйстве составляет </a:t>
            </a:r>
            <a:r>
              <a:rPr lang="ru-RU" sz="2400" b="1" i="1"/>
              <a:t>мобильный резерв.</a:t>
            </a:r>
            <a:r>
              <a:rPr lang="ru-RU" sz="2400"/>
              <a:t>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748464" y="6525022"/>
            <a:ext cx="395288" cy="360362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8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179388" y="793750"/>
          <a:ext cx="8785225" cy="4722813"/>
        </p:xfrm>
        <a:graphic>
          <a:graphicData uri="http://schemas.openxmlformats.org/presentationml/2006/ole">
            <p:oleObj spid="_x0000_s24578" name="Документ" r:id="rId3" imgW="8797320" imgH="4720680" progId="Word.Document.8">
              <p:embed/>
            </p:oleObj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748464" y="6525022"/>
            <a:ext cx="395288" cy="360362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FC2D168A-1A35-41E7-A0D3-ACB53E87430E}" type="slidenum">
              <a:rPr lang="ru-RU" sz="1800" b="1"/>
              <a:pPr algn="r">
                <a:defRPr/>
              </a:pPr>
              <a:t>9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73</TotalTime>
  <Words>1267</Words>
  <Application>Microsoft Office PowerPoint</Application>
  <PresentationFormat>Экран (4:3)</PresentationFormat>
  <Paragraphs>99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Лучи</vt:lpstr>
      <vt:lpstr>Документ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GOR</dc:creator>
  <cp:lastModifiedBy>YEVGENY</cp:lastModifiedBy>
  <cp:revision>6</cp:revision>
  <dcterms:created xsi:type="dcterms:W3CDTF">2010-04-14T06:45:07Z</dcterms:created>
  <dcterms:modified xsi:type="dcterms:W3CDTF">2014-12-02T11:56:52Z</dcterms:modified>
</cp:coreProperties>
</file>